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72" r:id="rId3"/>
    <p:sldId id="261" r:id="rId4"/>
    <p:sldId id="262" r:id="rId5"/>
    <p:sldId id="273" r:id="rId6"/>
    <p:sldId id="267" r:id="rId7"/>
    <p:sldId id="275" r:id="rId8"/>
    <p:sldId id="269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280D4-D8F6-4F9F-B5B6-4F96B3DD10D2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DCCE20-83FA-46ED-AD35-2CA7024B78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8914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434b3114a6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2434b3114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8798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479ca25e7e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2479ca25e7e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479ca25e7e_0_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g2479ca25e7e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434b3114a6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2434b3114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4194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479ca25e7e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did we do that? We need to have more people with these skills, part of a bigger vision to improve society and economy</a:t>
            </a:r>
            <a:endParaRPr dirty="0"/>
          </a:p>
        </p:txBody>
      </p:sp>
      <p:sp>
        <p:nvSpPr>
          <p:cNvPr id="210" name="Google Shape;210;g2479ca25e7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479ca25e7e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did we do that? We need to have more people with these skills, part of a bigger vision to improve society and economy</a:t>
            </a:r>
            <a:endParaRPr dirty="0"/>
          </a:p>
        </p:txBody>
      </p:sp>
      <p:sp>
        <p:nvSpPr>
          <p:cNvPr id="210" name="Google Shape;210;g2479ca25e7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6941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468aac4021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g2468aac402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B78318-7DA0-371D-E6BF-4485F7AD2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4D9651A-F11D-FEDD-E2D2-004A2B2446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321C3C-9C79-A4FD-C85F-97FCCAEAB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BB38-B5AB-420E-972C-36305C3694C2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979840D-104E-77F7-87F8-EEFD86615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D4A6C15-CC5B-5086-05E8-55C2CA861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C682-5D82-48B3-A3C0-BFF8B84AF3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627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757CCE-BE6B-384F-5802-0B3354B9F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0B474C6-E322-7BE0-A0F0-EEC50C9AF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CB8D2D7-EE71-FD39-2F1B-5B45590BA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BB38-B5AB-420E-972C-36305C3694C2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130E796-8D02-966F-5ADD-C86EA2699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0161571-BF1E-9059-0E24-3A2175B85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C682-5D82-48B3-A3C0-BFF8B84AF3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8459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C575D9A-AC86-5B10-22BD-BC100FCE08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93F199F-AC94-B8C8-DF6C-53155252D3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1F9FA61-19B8-F107-41C2-94F0D505E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BB38-B5AB-420E-972C-36305C3694C2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1D9C57C-1F2E-99B6-3A8D-8CB18ACD5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4BBB14C-97D4-122C-425B-2615A5F36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C682-5D82-48B3-A3C0-BFF8B84AF3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9379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>
  <p:cSld name="1_Diapositiva titolo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0"/>
          <p:cNvSpPr txBox="1">
            <a:spLocks noGrp="1"/>
          </p:cNvSpPr>
          <p:nvPr>
            <p:ph type="ctrTitle"/>
          </p:nvPr>
        </p:nvSpPr>
        <p:spPr>
          <a:xfrm>
            <a:off x="5704113" y="3429000"/>
            <a:ext cx="5660571" cy="1483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 SemiBold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3" name="Google Shape;2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429000"/>
            <a:ext cx="4995300" cy="3436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53371" y="0"/>
            <a:ext cx="631371" cy="68749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0"/>
          <p:cNvSpPr txBox="1"/>
          <p:nvPr/>
        </p:nvSpPr>
        <p:spPr>
          <a:xfrm>
            <a:off x="7615030" y="6190116"/>
            <a:ext cx="4261283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5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Emilia-Romagna. </a:t>
            </a:r>
            <a:r>
              <a:rPr lang="it-IT" sz="1050" b="1" i="0" u="none" strike="noStrike" cap="none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Il futuro lo facciamo insieme.</a:t>
            </a:r>
            <a:endParaRPr/>
          </a:p>
        </p:txBody>
      </p:sp>
      <p:pic>
        <p:nvPicPr>
          <p:cNvPr id="26" name="Google Shape;26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6600" y="500232"/>
            <a:ext cx="1344324" cy="271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21696" y="501924"/>
            <a:ext cx="979799" cy="311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78401" y="472989"/>
            <a:ext cx="858283" cy="3132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5935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>
  <p:cSld name="1_Intestazione sezion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1"/>
          <p:cNvSpPr txBox="1">
            <a:spLocks noGrp="1"/>
          </p:cNvSpPr>
          <p:nvPr>
            <p:ph type="body" idx="1"/>
          </p:nvPr>
        </p:nvSpPr>
        <p:spPr>
          <a:xfrm>
            <a:off x="831850" y="2141220"/>
            <a:ext cx="10515600" cy="3948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31"/>
          <p:cNvSpPr txBox="1">
            <a:spLocks noGrp="1"/>
          </p:cNvSpPr>
          <p:nvPr>
            <p:ph type="sldNum" idx="12"/>
          </p:nvPr>
        </p:nvSpPr>
        <p:spPr>
          <a:xfrm>
            <a:off x="11242710" y="5988075"/>
            <a:ext cx="3774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32" name="Google Shape;32;p31"/>
          <p:cNvSpPr txBox="1">
            <a:spLocks noGrp="1"/>
          </p:cNvSpPr>
          <p:nvPr>
            <p:ph type="title"/>
          </p:nvPr>
        </p:nvSpPr>
        <p:spPr>
          <a:xfrm>
            <a:off x="839788" y="62638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 SemiBold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3" name="Google Shape;33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094" y="152407"/>
            <a:ext cx="907438" cy="13771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8115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46C747-A4B6-5A7C-0263-3ED4F34DD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AFA3DDD-9B2C-360B-A2C9-6BC9398FA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37A1B6D-ACC9-9D43-8D51-1C30B7733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BB38-B5AB-420E-972C-36305C3694C2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B218717-A766-E4E1-50AE-66405828D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2E73304-487C-E440-4A5B-34B8171D0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C682-5D82-48B3-A3C0-BFF8B84AF3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4773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70E0BB-7627-B386-68C7-E0A05DB70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1198B55-BDFA-88AA-9A89-AD41346759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739D6BE-C927-E688-F7B4-1083E8A3F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BB38-B5AB-420E-972C-36305C3694C2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DF952D2-F8E6-5A3D-B934-25ECD8B4C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CDC675-A2DD-9920-D668-BB9F4E90A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C682-5D82-48B3-A3C0-BFF8B84AF3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3756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857038-F820-4094-0638-C7072A95D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B4127D-F763-8038-081C-2A019F035D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6EFEA4A-298C-7CDD-F681-5906FCA3B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9B38C85-A2DF-441B-7DDC-A4567F4F2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BB38-B5AB-420E-972C-36305C3694C2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A9C4778-DAF3-A7E2-AB34-2C5F40CFF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9AE0A63-32F3-3F61-92E2-43FA8D7AD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C682-5D82-48B3-A3C0-BFF8B84AF3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2113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937E76-19F5-39FF-661C-802B24157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C77BA50-8148-E026-E32B-B9C63D991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3B28464-43C1-438A-EAC6-C6FF3ACAC9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1D3E740-EBBD-BA07-7842-53873357B8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A6129A8-107A-8BC2-007C-8AC6EE1EB6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FC012A8-F3F6-58EF-1154-8E77EF6EE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BB38-B5AB-420E-972C-36305C3694C2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9D127EC-F826-51E8-B63D-E96724FD3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AFF6EF0-8C87-7235-E935-D3A502BF3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C682-5D82-48B3-A3C0-BFF8B84AF3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666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48D4F6-A2B4-9663-5069-90E2143A5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FC78BC3-BEAE-A004-42AF-0F054964A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BB38-B5AB-420E-972C-36305C3694C2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6A01189-FE41-781A-75AA-64603D68A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05BAE88-591D-F21E-4B57-2E918376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C682-5D82-48B3-A3C0-BFF8B84AF3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6941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404BBF3-E326-3CFE-8518-359CB8E14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BB38-B5AB-420E-972C-36305C3694C2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6F4A7AC-84BB-215C-D556-AF11CC9AB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786D239-4986-FAAA-9EBB-16E05FC2F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C682-5D82-48B3-A3C0-BFF8B84AF3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4813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ADDFDF-9D55-986D-5E21-6489770C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308A6A-7722-4703-1045-0C163368C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46E52D0-A0E8-5E1E-AABF-DCF9484BF7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A1CA7D9-DBFA-37A0-8DB1-193915602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BB38-B5AB-420E-972C-36305C3694C2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8D49F2C-B4A3-1D0D-8FE3-D273C2B83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1405FB5-E20F-7EE7-CCD0-829BC6FB8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C682-5D82-48B3-A3C0-BFF8B84AF3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9726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472B68-D9FD-15C9-658A-A18CEB1CB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9F41A69-006C-5759-68F9-5A919CB882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D5FF00E-5FAC-BCB9-BA29-BD2939E10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06A873D-B8D2-A2C2-CB4E-7056A7E8B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BB38-B5AB-420E-972C-36305C3694C2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9F8A48C-10EB-C15F-B339-43CB7C1C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610B1A5-8131-0B03-6B44-3EE655B45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C682-5D82-48B3-A3C0-BFF8B84AF3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7955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223C11A-3361-8632-D127-A335A41DA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A23578A-08F5-26EB-BBDC-7FA8ADD0D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D84DD76-1B8B-1651-3F80-66F81C61F6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38BB38-B5AB-420E-972C-36305C3694C2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2D2BD77-335E-1299-CDCC-007E28D9EE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74DF5D6-A131-D859-D5D1-3EEA6F2C81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32C682-5D82-48B3-A3C0-BFF8B84AF3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14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"/>
          <p:cNvSpPr txBox="1">
            <a:spLocks noGrp="1"/>
          </p:cNvSpPr>
          <p:nvPr>
            <p:ph type="ctrTitle"/>
          </p:nvPr>
        </p:nvSpPr>
        <p:spPr>
          <a:xfrm>
            <a:off x="5704113" y="3429000"/>
            <a:ext cx="5660571" cy="1483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aleway SemiBold"/>
              <a:buNone/>
            </a:pPr>
            <a:r>
              <a:rPr lang="it-IT" b="1" dirty="0">
                <a:latin typeface="Raleway"/>
                <a:ea typeface="Raleway"/>
                <a:cs typeface="Raleway"/>
                <a:sym typeface="Raleway"/>
              </a:rPr>
              <a:t>Emilia-Romagna </a:t>
            </a:r>
            <a:br>
              <a:rPr lang="it-IT" b="1" dirty="0">
                <a:latin typeface="Raleway"/>
                <a:ea typeface="Raleway"/>
                <a:cs typeface="Raleway"/>
                <a:sym typeface="Raleway"/>
              </a:rPr>
            </a:br>
            <a:r>
              <a:rPr lang="it-IT" b="1" dirty="0">
                <a:latin typeface="Raleway"/>
                <a:ea typeface="Raleway"/>
                <a:cs typeface="Raleway"/>
                <a:sym typeface="Raleway"/>
              </a:rPr>
              <a:t>Digital Girls 2023</a:t>
            </a:r>
            <a:endParaRPr dirty="0"/>
          </a:p>
        </p:txBody>
      </p:sp>
      <p:sp>
        <p:nvSpPr>
          <p:cNvPr id="2" name="Google Shape;143;p2">
            <a:extLst>
              <a:ext uri="{FF2B5EF4-FFF2-40B4-BE49-F238E27FC236}">
                <a16:creationId xmlns:a16="http://schemas.microsoft.com/office/drawing/2014/main" id="{E69AE8F7-E351-ADC4-1805-578783A2C553}"/>
              </a:ext>
            </a:extLst>
          </p:cNvPr>
          <p:cNvSpPr txBox="1">
            <a:spLocks/>
          </p:cNvSpPr>
          <p:nvPr/>
        </p:nvSpPr>
        <p:spPr>
          <a:xfrm>
            <a:off x="5704112" y="4495800"/>
            <a:ext cx="5660571" cy="1483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 SemiBold"/>
              <a:buNone/>
              <a:defRPr sz="36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ct val="100000"/>
            </a:pPr>
            <a:r>
              <a:rPr lang="it-IT" sz="1800" b="1" dirty="0">
                <a:latin typeface="Raleway"/>
                <a:ea typeface="Raleway"/>
                <a:cs typeface="Raleway"/>
                <a:sym typeface="Raleway"/>
              </a:rPr>
              <a:t>Foster girls </a:t>
            </a:r>
            <a:r>
              <a:rPr lang="it-IT" sz="1800" b="1" dirty="0" err="1">
                <a:latin typeface="Raleway"/>
                <a:ea typeface="Raleway"/>
                <a:cs typeface="Raleway"/>
                <a:sym typeface="Raleway"/>
              </a:rPr>
              <a:t>presence</a:t>
            </a:r>
            <a:r>
              <a:rPr lang="it-IT" sz="1800" b="1" dirty="0">
                <a:latin typeface="Raleway"/>
                <a:ea typeface="Raleway"/>
                <a:cs typeface="Raleway"/>
                <a:sym typeface="Raleway"/>
              </a:rPr>
              <a:t> in STEM world</a:t>
            </a:r>
            <a:endParaRPr lang="it-IT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434b3114a6_0_0"/>
          <p:cNvSpPr txBox="1">
            <a:spLocks noGrp="1"/>
          </p:cNvSpPr>
          <p:nvPr>
            <p:ph type="body" idx="1"/>
          </p:nvPr>
        </p:nvSpPr>
        <p:spPr>
          <a:xfrm>
            <a:off x="379850" y="1313427"/>
            <a:ext cx="10515600" cy="53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➔"/>
            </a:pPr>
            <a:r>
              <a:rPr lang="it-IT" sz="2300" b="1" dirty="0">
                <a:latin typeface="Raleway"/>
                <a:ea typeface="Raleway"/>
                <a:cs typeface="Raleway"/>
                <a:sym typeface="Raleway"/>
              </a:rPr>
              <a:t>Target audience</a:t>
            </a:r>
            <a:r>
              <a:rPr lang="it-IT" sz="2300" dirty="0"/>
              <a:t>: </a:t>
            </a:r>
            <a:r>
              <a:rPr lang="it-IT" sz="2300" dirty="0">
                <a:solidFill>
                  <a:schemeClr val="lt1"/>
                </a:solidFill>
                <a:highlight>
                  <a:schemeClr val="accent1"/>
                </a:highlight>
              </a:rPr>
              <a:t>girls of 3 ^ and 4 ^</a:t>
            </a:r>
            <a:r>
              <a:rPr lang="it-IT" sz="2300" dirty="0"/>
              <a:t> class of high schools; </a:t>
            </a:r>
          </a:p>
          <a:p>
            <a:pPr marL="457200" marR="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➔"/>
            </a:pPr>
            <a:endParaRPr lang="it-IT" sz="2300" dirty="0"/>
          </a:p>
          <a:p>
            <a:pPr marL="457200" marR="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➔"/>
            </a:pPr>
            <a:r>
              <a:rPr lang="it-IT" sz="2300" dirty="0"/>
              <a:t>2023: </a:t>
            </a:r>
            <a:r>
              <a:rPr lang="it-IT" sz="2300" dirty="0">
                <a:solidFill>
                  <a:schemeClr val="lt1"/>
                </a:solidFill>
                <a:highlight>
                  <a:schemeClr val="accent1"/>
                </a:highlight>
              </a:rPr>
              <a:t>300</a:t>
            </a:r>
            <a:r>
              <a:rPr lang="it-IT" sz="2300" dirty="0"/>
              <a:t> girls</a:t>
            </a:r>
          </a:p>
          <a:p>
            <a:pPr marL="457200" marR="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➔"/>
            </a:pPr>
            <a:endParaRPr sz="2300" dirty="0"/>
          </a:p>
          <a:p>
            <a:pPr marL="457200" marR="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➔"/>
            </a:pPr>
            <a:r>
              <a:rPr lang="it-IT" sz="2300" dirty="0"/>
              <a:t>2023 locations: </a:t>
            </a:r>
            <a:r>
              <a:rPr lang="it-IT" sz="2300" dirty="0">
                <a:solidFill>
                  <a:schemeClr val="lt1"/>
                </a:solidFill>
                <a:highlight>
                  <a:schemeClr val="accent1"/>
                </a:highlight>
              </a:rPr>
              <a:t>10</a:t>
            </a:r>
            <a:r>
              <a:rPr lang="it-IT" sz="2300" dirty="0"/>
              <a:t> </a:t>
            </a:r>
            <a:r>
              <a:rPr lang="it-IT" sz="2300" dirty="0" err="1"/>
              <a:t>main</a:t>
            </a:r>
            <a:r>
              <a:rPr lang="it-IT" sz="2300" dirty="0"/>
              <a:t> </a:t>
            </a:r>
            <a:r>
              <a:rPr lang="it-IT" sz="2300" dirty="0" err="1"/>
              <a:t>municipalities</a:t>
            </a:r>
            <a:r>
              <a:rPr lang="it-IT" sz="2300" dirty="0"/>
              <a:t> and </a:t>
            </a:r>
            <a:r>
              <a:rPr lang="it-IT" sz="2300" dirty="0">
                <a:solidFill>
                  <a:schemeClr val="lt1"/>
                </a:solidFill>
                <a:highlight>
                  <a:schemeClr val="accent1"/>
                </a:highlight>
              </a:rPr>
              <a:t>6 </a:t>
            </a:r>
            <a:r>
              <a:rPr lang="it-IT" sz="2300" dirty="0" err="1">
                <a:solidFill>
                  <a:schemeClr val="lt1"/>
                </a:solidFill>
                <a:highlight>
                  <a:schemeClr val="accent1"/>
                </a:highlight>
              </a:rPr>
              <a:t>smaller</a:t>
            </a:r>
            <a:r>
              <a:rPr lang="it-IT" sz="2300" dirty="0">
                <a:solidFill>
                  <a:schemeClr val="lt1"/>
                </a:solidFill>
                <a:highlight>
                  <a:schemeClr val="accent1"/>
                </a:highlight>
              </a:rPr>
              <a:t> cities</a:t>
            </a:r>
          </a:p>
          <a:p>
            <a:pPr marL="457200" marR="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➔"/>
            </a:pPr>
            <a:endParaRPr lang="it-IT" sz="2300" dirty="0">
              <a:solidFill>
                <a:schemeClr val="lt1"/>
              </a:solidFill>
              <a:highlight>
                <a:schemeClr val="accent1"/>
              </a:highlight>
            </a:endParaRPr>
          </a:p>
          <a:p>
            <a:pPr marL="457200" marR="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➔"/>
            </a:pPr>
            <a:r>
              <a:rPr lang="it-IT" sz="2300" dirty="0" err="1"/>
              <a:t>Mainly</a:t>
            </a:r>
            <a:r>
              <a:rPr lang="it-IT" sz="2300" dirty="0"/>
              <a:t> </a:t>
            </a:r>
            <a:r>
              <a:rPr lang="it-IT" sz="2300" dirty="0" err="1"/>
              <a:t>female</a:t>
            </a:r>
            <a:r>
              <a:rPr lang="it-IT" sz="2300" dirty="0"/>
              <a:t> </a:t>
            </a:r>
            <a:r>
              <a:rPr lang="it-IT" sz="2300" dirty="0" err="1"/>
              <a:t>teachers</a:t>
            </a:r>
            <a:r>
              <a:rPr lang="it-IT" sz="2300" dirty="0"/>
              <a:t> and tutors</a:t>
            </a:r>
            <a:endParaRPr sz="2300" dirty="0"/>
          </a:p>
        </p:txBody>
      </p:sp>
      <p:sp>
        <p:nvSpPr>
          <p:cNvPr id="162" name="Google Shape;162;g2434b3114a6_0_0"/>
          <p:cNvSpPr txBox="1">
            <a:spLocks noGrp="1"/>
          </p:cNvSpPr>
          <p:nvPr>
            <p:ph type="title"/>
          </p:nvPr>
        </p:nvSpPr>
        <p:spPr>
          <a:xfrm>
            <a:off x="1058000" y="174377"/>
            <a:ext cx="10515600" cy="9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 SemiBold"/>
              <a:buNone/>
            </a:pPr>
            <a:r>
              <a:rPr lang="it-IT"/>
              <a:t>Emilia-Romagna Digital Girls 2023</a:t>
            </a:r>
            <a:endParaRPr/>
          </a:p>
        </p:txBody>
      </p:sp>
      <p:pic>
        <p:nvPicPr>
          <p:cNvPr id="163" name="Google Shape;163;g2434b3114a6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50050" y="5231350"/>
            <a:ext cx="3155000" cy="122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5109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479ca25e7e_0_30"/>
          <p:cNvSpPr txBox="1">
            <a:spLocks noGrp="1"/>
          </p:cNvSpPr>
          <p:nvPr>
            <p:ph type="title"/>
          </p:nvPr>
        </p:nvSpPr>
        <p:spPr>
          <a:xfrm>
            <a:off x="1058000" y="174377"/>
            <a:ext cx="10515600" cy="9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 SemiBold"/>
              <a:buNone/>
            </a:pPr>
            <a:r>
              <a:rPr lang="it-IT"/>
              <a:t>Emilia-Romagna Digital Girls 2023</a:t>
            </a:r>
            <a:endParaRPr/>
          </a:p>
        </p:txBody>
      </p:sp>
      <p:pic>
        <p:nvPicPr>
          <p:cNvPr id="169" name="Google Shape;169;g2479ca25e7e_0_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50050" y="5231350"/>
            <a:ext cx="3155000" cy="12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2479ca25e7e_0_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8000" y="1277450"/>
            <a:ext cx="5271875" cy="3953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2479ca25e7e_0_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29875" y="1277437"/>
            <a:ext cx="5271875" cy="3953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479ca25e7e_0_39"/>
          <p:cNvSpPr txBox="1">
            <a:spLocks noGrp="1"/>
          </p:cNvSpPr>
          <p:nvPr>
            <p:ph type="title"/>
          </p:nvPr>
        </p:nvSpPr>
        <p:spPr>
          <a:xfrm>
            <a:off x="1058000" y="174377"/>
            <a:ext cx="10515600" cy="9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 SemiBold"/>
              <a:buNone/>
            </a:pPr>
            <a:r>
              <a:rPr lang="it-IT"/>
              <a:t>Emilia-Romagna Digital Girls 2023</a:t>
            </a:r>
            <a:endParaRPr/>
          </a:p>
        </p:txBody>
      </p:sp>
      <p:pic>
        <p:nvPicPr>
          <p:cNvPr id="177" name="Google Shape;177;g2479ca25e7e_0_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50050" y="5231350"/>
            <a:ext cx="3155000" cy="12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g2479ca25e7e_0_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8000" y="1290075"/>
            <a:ext cx="5271875" cy="3953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g2479ca25e7e_0_39"/>
          <p:cNvPicPr preferRelativeResize="0"/>
          <p:nvPr/>
        </p:nvPicPr>
        <p:blipFill rotWithShape="1">
          <a:blip r:embed="rId5">
            <a:alphaModFix/>
          </a:blip>
          <a:srcRect l="-7215"/>
          <a:stretch/>
        </p:blipFill>
        <p:spPr>
          <a:xfrm>
            <a:off x="5916750" y="1290075"/>
            <a:ext cx="5576459" cy="395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434b3114a6_0_0"/>
          <p:cNvSpPr txBox="1">
            <a:spLocks noGrp="1"/>
          </p:cNvSpPr>
          <p:nvPr>
            <p:ph type="body" idx="1"/>
          </p:nvPr>
        </p:nvSpPr>
        <p:spPr>
          <a:xfrm>
            <a:off x="379850" y="1313427"/>
            <a:ext cx="10515600" cy="4250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25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</a:pPr>
            <a:r>
              <a:rPr lang="en-US" sz="2300" dirty="0"/>
              <a:t>Not only computer science, but also </a:t>
            </a:r>
          </a:p>
          <a:p>
            <a:pPr marL="825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</a:pPr>
            <a:endParaRPr lang="en-US" sz="2300" dirty="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➔"/>
            </a:pPr>
            <a:r>
              <a:rPr lang="en-US" sz="2100" dirty="0">
                <a:solidFill>
                  <a:schemeClr val="lt1"/>
                </a:solidFill>
                <a:highlight>
                  <a:schemeClr val="accent1"/>
                </a:highlight>
              </a:rPr>
              <a:t>Personal success case stories</a:t>
            </a:r>
            <a:r>
              <a:rPr lang="en-US" sz="2300" dirty="0"/>
              <a:t> were presented by female researchers, teachers and professionals in the ICT sector </a:t>
            </a: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➔"/>
            </a:pPr>
            <a:endParaRPr lang="en-US" sz="2300" dirty="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➔"/>
            </a:pPr>
            <a:r>
              <a:rPr lang="en-US" sz="2100" dirty="0">
                <a:solidFill>
                  <a:schemeClr val="lt1"/>
                </a:solidFill>
                <a:highlight>
                  <a:schemeClr val="accent1"/>
                </a:highlight>
              </a:rPr>
              <a:t>University guidance activities </a:t>
            </a:r>
            <a:r>
              <a:rPr lang="en-US" sz="2300" dirty="0"/>
              <a:t> and promotion of the opportunities offered post-diploma</a:t>
            </a: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➔"/>
            </a:pPr>
            <a:endParaRPr lang="en-US" sz="2300" dirty="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➔"/>
            </a:pPr>
            <a:r>
              <a:rPr lang="en-US" sz="2100" dirty="0">
                <a:solidFill>
                  <a:schemeClr val="lt1"/>
                </a:solidFill>
                <a:highlight>
                  <a:schemeClr val="accent1"/>
                </a:highlight>
              </a:rPr>
              <a:t>guided</a:t>
            </a:r>
            <a:r>
              <a:rPr lang="en-US" sz="2300" dirty="0"/>
              <a:t> tours to the innovation spaces of Emilia-Romagna</a:t>
            </a:r>
          </a:p>
        </p:txBody>
      </p:sp>
      <p:sp>
        <p:nvSpPr>
          <p:cNvPr id="162" name="Google Shape;162;g2434b3114a6_0_0"/>
          <p:cNvSpPr txBox="1">
            <a:spLocks noGrp="1"/>
          </p:cNvSpPr>
          <p:nvPr>
            <p:ph type="title"/>
          </p:nvPr>
        </p:nvSpPr>
        <p:spPr>
          <a:xfrm>
            <a:off x="1058000" y="174377"/>
            <a:ext cx="10515600" cy="9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 SemiBold"/>
              <a:buNone/>
            </a:pPr>
            <a:r>
              <a:rPr lang="it-IT"/>
              <a:t>Emilia-Romagna Digital Girls 2023</a:t>
            </a:r>
            <a:endParaRPr/>
          </a:p>
        </p:txBody>
      </p:sp>
      <p:pic>
        <p:nvPicPr>
          <p:cNvPr id="163" name="Google Shape;163;g2434b3114a6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50050" y="5231350"/>
            <a:ext cx="3155000" cy="122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9667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479ca25e7e_1_0"/>
          <p:cNvSpPr txBox="1">
            <a:spLocks noGrp="1"/>
          </p:cNvSpPr>
          <p:nvPr>
            <p:ph type="body" idx="1"/>
          </p:nvPr>
        </p:nvSpPr>
        <p:spPr>
          <a:xfrm>
            <a:off x="518006" y="1325701"/>
            <a:ext cx="10515600" cy="51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619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➔"/>
            </a:pPr>
            <a:r>
              <a:rPr lang="it-IT" sz="2100" dirty="0"/>
              <a:t>Good </a:t>
            </a:r>
            <a:r>
              <a:rPr lang="it-IT" sz="2100" dirty="0" err="1">
                <a:solidFill>
                  <a:schemeClr val="lt1"/>
                </a:solidFill>
                <a:highlight>
                  <a:schemeClr val="accent1"/>
                </a:highlight>
              </a:rPr>
              <a:t>results</a:t>
            </a:r>
            <a:endParaRPr lang="it-IT" sz="2100" dirty="0">
              <a:solidFill>
                <a:schemeClr val="lt1"/>
              </a:solidFill>
              <a:highlight>
                <a:schemeClr val="accent1"/>
              </a:highlight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➔"/>
            </a:pPr>
            <a:r>
              <a:rPr lang="it-IT" sz="2100" dirty="0"/>
              <a:t>A single </a:t>
            </a:r>
            <a:r>
              <a:rPr lang="it-IT" sz="2100" dirty="0" err="1"/>
              <a:t>initiative</a:t>
            </a:r>
            <a:r>
              <a:rPr lang="it-IT" sz="2100" dirty="0"/>
              <a:t> </a:t>
            </a:r>
            <a:r>
              <a:rPr lang="it-IT" sz="2100" dirty="0" err="1">
                <a:solidFill>
                  <a:schemeClr val="lt1"/>
                </a:solidFill>
                <a:highlight>
                  <a:schemeClr val="accent1"/>
                </a:highlight>
              </a:rPr>
              <a:t>doesn’t</a:t>
            </a:r>
            <a:r>
              <a:rPr lang="it-IT" sz="2100" dirty="0">
                <a:solidFill>
                  <a:schemeClr val="lt1"/>
                </a:solidFill>
                <a:highlight>
                  <a:schemeClr val="accent1"/>
                </a:highlight>
              </a:rPr>
              <a:t> make the </a:t>
            </a:r>
            <a:r>
              <a:rPr lang="it-IT" sz="2100" dirty="0" err="1">
                <a:solidFill>
                  <a:schemeClr val="lt1"/>
                </a:solidFill>
                <a:highlight>
                  <a:schemeClr val="accent1"/>
                </a:highlight>
              </a:rPr>
              <a:t>change</a:t>
            </a:r>
            <a:r>
              <a:rPr lang="it-IT" sz="2100" dirty="0">
                <a:solidFill>
                  <a:schemeClr val="lt1"/>
                </a:solidFill>
                <a:highlight>
                  <a:schemeClr val="accent1"/>
                </a:highlight>
              </a:rPr>
              <a:t> </a:t>
            </a:r>
            <a:r>
              <a:rPr lang="it-IT" sz="2100" dirty="0" err="1"/>
              <a:t>we</a:t>
            </a:r>
            <a:r>
              <a:rPr lang="it-IT" sz="2100" dirty="0"/>
              <a:t> </a:t>
            </a:r>
            <a:r>
              <a:rPr lang="it-IT" sz="2100" dirty="0" err="1"/>
              <a:t>need</a:t>
            </a:r>
            <a:r>
              <a:rPr lang="it-IT" sz="2100" dirty="0"/>
              <a:t> to </a:t>
            </a:r>
            <a:r>
              <a:rPr lang="it-IT" sz="2100" dirty="0" err="1"/>
              <a:t>reach</a:t>
            </a:r>
            <a:endParaRPr lang="it-IT" sz="2100" dirty="0"/>
          </a:p>
          <a:p>
            <a:pPr marL="457200" lvl="0" indent="-3619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➔"/>
            </a:pPr>
            <a:r>
              <a:rPr lang="it-IT" sz="2100" dirty="0"/>
              <a:t>Emilia-Romagna Digital Girls: a </a:t>
            </a:r>
            <a:r>
              <a:rPr lang="it-IT" sz="2100" dirty="0" err="1">
                <a:solidFill>
                  <a:schemeClr val="lt1"/>
                </a:solidFill>
                <a:highlight>
                  <a:schemeClr val="accent1"/>
                </a:highlight>
              </a:rPr>
              <a:t>Replicable</a:t>
            </a:r>
            <a:r>
              <a:rPr lang="it-IT" sz="2100" dirty="0">
                <a:solidFill>
                  <a:schemeClr val="lt1"/>
                </a:solidFill>
                <a:highlight>
                  <a:schemeClr val="accent1"/>
                </a:highlight>
              </a:rPr>
              <a:t>, </a:t>
            </a:r>
            <a:r>
              <a:rPr lang="it-IT" sz="2100" dirty="0" err="1">
                <a:solidFill>
                  <a:schemeClr val="lt1"/>
                </a:solidFill>
                <a:highlight>
                  <a:schemeClr val="accent1"/>
                </a:highlight>
              </a:rPr>
              <a:t>Sustainable</a:t>
            </a:r>
            <a:r>
              <a:rPr lang="it-IT" sz="2100" dirty="0">
                <a:solidFill>
                  <a:schemeClr val="lt1"/>
                </a:solidFill>
                <a:highlight>
                  <a:schemeClr val="accent1"/>
                </a:highlight>
              </a:rPr>
              <a:t>, Scalable </a:t>
            </a:r>
            <a:r>
              <a:rPr lang="it-IT" sz="2100" dirty="0"/>
              <a:t>«business model»  </a:t>
            </a:r>
            <a:r>
              <a:rPr lang="it-IT" sz="2100" dirty="0" err="1"/>
              <a:t>towards</a:t>
            </a:r>
            <a:r>
              <a:rPr lang="it-IT" sz="2100" dirty="0"/>
              <a:t> a «</a:t>
            </a:r>
            <a:r>
              <a:rPr lang="it-IT" sz="2100" dirty="0" err="1"/>
              <a:t>not</a:t>
            </a:r>
            <a:r>
              <a:rPr lang="it-IT" sz="2100" dirty="0"/>
              <a:t> </a:t>
            </a:r>
            <a:r>
              <a:rPr lang="it-IT" sz="2100" dirty="0" err="1"/>
              <a:t>only</a:t>
            </a:r>
            <a:r>
              <a:rPr lang="it-IT" sz="2100" dirty="0"/>
              <a:t> male» </a:t>
            </a:r>
            <a:r>
              <a:rPr lang="it-IT" sz="2100" dirty="0" err="1"/>
              <a:t>digital</a:t>
            </a:r>
            <a:r>
              <a:rPr lang="it-IT" sz="2100" dirty="0"/>
              <a:t> world</a:t>
            </a:r>
          </a:p>
          <a:p>
            <a:pPr marL="457200" lvl="0" indent="-3619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➔"/>
            </a:pPr>
            <a:r>
              <a:rPr lang="it-IT" sz="2100" dirty="0" err="1"/>
              <a:t>Piece</a:t>
            </a:r>
            <a:r>
              <a:rPr lang="it-IT" sz="2100" dirty="0"/>
              <a:t> of a </a:t>
            </a:r>
            <a:r>
              <a:rPr lang="it-IT" sz="2100" dirty="0" err="1"/>
              <a:t>bigger</a:t>
            </a:r>
            <a:r>
              <a:rPr lang="it-IT" sz="2100" dirty="0"/>
              <a:t> puzzle: gender equality </a:t>
            </a:r>
            <a:r>
              <a:rPr lang="it-IT" sz="2100" dirty="0" err="1"/>
              <a:t>as</a:t>
            </a:r>
            <a:r>
              <a:rPr lang="it-IT" sz="2100" dirty="0"/>
              <a:t> a </a:t>
            </a:r>
            <a:r>
              <a:rPr lang="it-IT" sz="2100" dirty="0" err="1">
                <a:solidFill>
                  <a:schemeClr val="lt1"/>
                </a:solidFill>
                <a:highlight>
                  <a:schemeClr val="accent1"/>
                </a:highlight>
              </a:rPr>
              <a:t>trasversal</a:t>
            </a:r>
            <a:r>
              <a:rPr lang="it-IT" sz="2100" dirty="0">
                <a:solidFill>
                  <a:schemeClr val="lt1"/>
                </a:solidFill>
                <a:highlight>
                  <a:schemeClr val="accent1"/>
                </a:highlight>
              </a:rPr>
              <a:t> </a:t>
            </a:r>
            <a:r>
              <a:rPr lang="it-IT" sz="2100" dirty="0" err="1">
                <a:solidFill>
                  <a:schemeClr val="lt1"/>
                </a:solidFill>
                <a:highlight>
                  <a:schemeClr val="accent1"/>
                </a:highlight>
              </a:rPr>
              <a:t>priority</a:t>
            </a:r>
            <a:r>
              <a:rPr lang="it-IT" sz="2100" dirty="0">
                <a:solidFill>
                  <a:schemeClr val="lt1"/>
                </a:solidFill>
                <a:highlight>
                  <a:schemeClr val="accent1"/>
                </a:highlight>
              </a:rPr>
              <a:t> </a:t>
            </a:r>
            <a:r>
              <a:rPr lang="it-IT" sz="2100" dirty="0"/>
              <a:t>in public policies: Government </a:t>
            </a:r>
            <a:r>
              <a:rPr lang="it-IT" sz="2100" dirty="0" err="1"/>
              <a:t>programme</a:t>
            </a:r>
            <a:r>
              <a:rPr lang="it-IT" sz="2100" dirty="0"/>
              <a:t>, Local Guidelines of </a:t>
            </a:r>
            <a:r>
              <a:rPr lang="it-IT" sz="2100" dirty="0" err="1"/>
              <a:t>European</a:t>
            </a:r>
            <a:r>
              <a:rPr lang="it-IT" sz="2100" dirty="0"/>
              <a:t> Funds,…</a:t>
            </a:r>
          </a:p>
          <a:p>
            <a:pPr marL="457200" lvl="0" indent="-3619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➔"/>
            </a:pPr>
            <a:endParaRPr lang="it-IT" sz="2100" dirty="0"/>
          </a:p>
        </p:txBody>
      </p:sp>
      <p:sp>
        <p:nvSpPr>
          <p:cNvPr id="213" name="Google Shape;213;g2479ca25e7e_1_0"/>
          <p:cNvSpPr txBox="1">
            <a:spLocks noGrp="1"/>
          </p:cNvSpPr>
          <p:nvPr>
            <p:ph type="title"/>
          </p:nvPr>
        </p:nvSpPr>
        <p:spPr>
          <a:xfrm>
            <a:off x="1229438" y="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 SemiBold"/>
              <a:buNone/>
            </a:pPr>
            <a:r>
              <a:rPr lang="it-IT" dirty="0"/>
              <a:t>We are </a:t>
            </a:r>
            <a:r>
              <a:rPr lang="it-IT" dirty="0" err="1"/>
              <a:t>proud</a:t>
            </a:r>
            <a:r>
              <a:rPr lang="it-IT" dirty="0"/>
              <a:t> </a:t>
            </a:r>
            <a:r>
              <a:rPr lang="it-IT" dirty="0" err="1"/>
              <a:t>because</a:t>
            </a:r>
            <a:r>
              <a:rPr lang="it-IT" dirty="0"/>
              <a:t>….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479ca25e7e_1_0"/>
          <p:cNvSpPr txBox="1">
            <a:spLocks noGrp="1"/>
          </p:cNvSpPr>
          <p:nvPr>
            <p:ph type="body" idx="1"/>
          </p:nvPr>
        </p:nvSpPr>
        <p:spPr>
          <a:xfrm>
            <a:off x="518006" y="1325701"/>
            <a:ext cx="10515600" cy="51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38150" indent="-342900">
              <a:lnSpc>
                <a:spcPct val="115000"/>
              </a:lnSpc>
              <a:buSzPts val="21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lt1"/>
                </a:solidFill>
                <a:highlight>
                  <a:schemeClr val="accent1"/>
                </a:highlight>
              </a:rPr>
              <a:t>A new edition in 2024 </a:t>
            </a:r>
            <a:r>
              <a:rPr lang="en-US" sz="1100" dirty="0">
                <a:solidFill>
                  <a:schemeClr val="lt1"/>
                </a:solidFill>
                <a:highlight>
                  <a:schemeClr val="accent1"/>
                </a:highlight>
                <a:latin typeface="Raleway SemiBold"/>
                <a:sym typeface="Raleway SemiBold"/>
              </a:rPr>
              <a:t>240,000 euros ESF+ 2021/2027</a:t>
            </a:r>
            <a:r>
              <a:rPr lang="en-US" sz="1600" dirty="0">
                <a:solidFill>
                  <a:schemeClr val="tx1"/>
                </a:solidFill>
              </a:rPr>
              <a:t>, Priority 1 - Specific objective c</a:t>
            </a:r>
            <a:endParaRPr lang="en-US" sz="1600" dirty="0">
              <a:solidFill>
                <a:schemeClr val="lt1"/>
              </a:solidFill>
              <a:highlight>
                <a:schemeClr val="accent1"/>
              </a:highlight>
            </a:endParaRPr>
          </a:p>
          <a:p>
            <a:pPr marL="438150" indent="-342900">
              <a:lnSpc>
                <a:spcPct val="115000"/>
              </a:lnSpc>
              <a:buSzPts val="2100"/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lt1"/>
                </a:solidFill>
                <a:highlight>
                  <a:schemeClr val="accent1"/>
                </a:highlight>
              </a:rPr>
              <a:t>Local Stakeholder </a:t>
            </a:r>
            <a:r>
              <a:rPr lang="it-IT" sz="1600" dirty="0" err="1"/>
              <a:t>involved</a:t>
            </a:r>
            <a:r>
              <a:rPr lang="it-IT" sz="1600" dirty="0"/>
              <a:t>: Local </a:t>
            </a:r>
            <a:r>
              <a:rPr lang="it-IT" sz="1600" dirty="0" err="1"/>
              <a:t>Unversities</a:t>
            </a:r>
            <a:r>
              <a:rPr lang="it-IT" sz="1600" dirty="0"/>
              <a:t>, </a:t>
            </a:r>
            <a:r>
              <a:rPr lang="it-IT" sz="1600" dirty="0" err="1"/>
              <a:t>local</a:t>
            </a:r>
            <a:r>
              <a:rPr lang="it-IT" sz="1600" dirty="0"/>
              <a:t> Training institutions, schools, ESF </a:t>
            </a:r>
            <a:r>
              <a:rPr lang="it-IT" sz="1600" dirty="0" err="1"/>
              <a:t>Managing</a:t>
            </a:r>
            <a:r>
              <a:rPr lang="it-IT" sz="1600" dirty="0"/>
              <a:t> Authority</a:t>
            </a:r>
          </a:p>
          <a:p>
            <a:pPr marL="438150" indent="-342900">
              <a:lnSpc>
                <a:spcPct val="115000"/>
              </a:lnSpc>
              <a:buSzPts val="2100"/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lt1"/>
                </a:solidFill>
                <a:highlight>
                  <a:schemeClr val="accent1"/>
                </a:highlight>
              </a:rPr>
              <a:t>26 </a:t>
            </a:r>
            <a:r>
              <a:rPr lang="it-IT" sz="1600" dirty="0" err="1">
                <a:solidFill>
                  <a:schemeClr val="lt1"/>
                </a:solidFill>
                <a:highlight>
                  <a:schemeClr val="accent1"/>
                </a:highlight>
              </a:rPr>
              <a:t>camps</a:t>
            </a:r>
            <a:endParaRPr lang="en-US" sz="1600" dirty="0">
              <a:solidFill>
                <a:schemeClr val="lt1"/>
              </a:solidFill>
              <a:highlight>
                <a:schemeClr val="accent1"/>
              </a:highlight>
            </a:endParaRPr>
          </a:p>
          <a:p>
            <a:pPr marL="438150" indent="-342900">
              <a:lnSpc>
                <a:spcPct val="115000"/>
              </a:lnSpc>
              <a:buSzPts val="21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lt1"/>
                </a:solidFill>
                <a:highlight>
                  <a:schemeClr val="accent1"/>
                </a:highlight>
              </a:rPr>
              <a:t>Action 1 - Summer camp in university and research locations</a:t>
            </a:r>
          </a:p>
          <a:p>
            <a:pPr marL="1009650" lvl="2" indent="0">
              <a:lnSpc>
                <a:spcPct val="115000"/>
              </a:lnSpc>
              <a:buSzPts val="2100"/>
            </a:pPr>
            <a:r>
              <a:rPr lang="en-US" sz="1500" dirty="0">
                <a:solidFill>
                  <a:schemeClr val="tx1"/>
                </a:solidFill>
              </a:rPr>
              <a:t>- Piacenza, Parma, Reggio Emilia, Modena, Bologna, Ferrara, Forlì, Cesena, Ravenna and Rimini; </a:t>
            </a:r>
          </a:p>
          <a:p>
            <a:pPr marL="438150" indent="-342900">
              <a:lnSpc>
                <a:spcPct val="115000"/>
              </a:lnSpc>
              <a:buSzPts val="2100"/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lt1"/>
                </a:solidFill>
                <a:highlight>
                  <a:schemeClr val="accent1"/>
                </a:highlight>
              </a:rPr>
              <a:t>Action 2 - </a:t>
            </a:r>
            <a:r>
              <a:rPr lang="it-IT" sz="1600" dirty="0" err="1">
                <a:solidFill>
                  <a:schemeClr val="lt1"/>
                </a:solidFill>
                <a:highlight>
                  <a:schemeClr val="accent1"/>
                </a:highlight>
              </a:rPr>
              <a:t>Widespread</a:t>
            </a:r>
            <a:r>
              <a:rPr lang="it-IT" sz="1600" dirty="0">
                <a:solidFill>
                  <a:schemeClr val="lt1"/>
                </a:solidFill>
                <a:highlight>
                  <a:schemeClr val="accent1"/>
                </a:highlight>
              </a:rPr>
              <a:t> </a:t>
            </a:r>
            <a:r>
              <a:rPr lang="it-IT" sz="1600" dirty="0" err="1">
                <a:solidFill>
                  <a:schemeClr val="lt1"/>
                </a:solidFill>
                <a:highlight>
                  <a:schemeClr val="accent1"/>
                </a:highlight>
              </a:rPr>
              <a:t>Summer</a:t>
            </a:r>
            <a:r>
              <a:rPr lang="it-IT" sz="1600" dirty="0">
                <a:solidFill>
                  <a:schemeClr val="lt1"/>
                </a:solidFill>
                <a:highlight>
                  <a:schemeClr val="accent1"/>
                </a:highlight>
              </a:rPr>
              <a:t> camp</a:t>
            </a:r>
            <a:r>
              <a:rPr lang="en-US" sz="1600" dirty="0">
                <a:solidFill>
                  <a:schemeClr val="lt1"/>
                </a:solidFill>
                <a:highlight>
                  <a:schemeClr val="accent1"/>
                </a:highlight>
              </a:rPr>
              <a:t> </a:t>
            </a:r>
          </a:p>
          <a:p>
            <a:pPr marL="1295400" lvl="2" indent="-285750">
              <a:lnSpc>
                <a:spcPct val="115000"/>
              </a:lnSpc>
              <a:buSzPts val="2100"/>
              <a:buFontTx/>
              <a:buChar char="-"/>
            </a:pPr>
            <a:r>
              <a:rPr lang="en-US" sz="1500" dirty="0">
                <a:solidFill>
                  <a:schemeClr val="tx1"/>
                </a:solidFill>
                <a:sym typeface="Raleway SemiBold"/>
              </a:rPr>
              <a:t>In Cities and rural areas not covered by the presence of University</a:t>
            </a:r>
          </a:p>
          <a:p>
            <a:pPr marL="1295400" lvl="2" indent="-285750">
              <a:lnSpc>
                <a:spcPct val="115000"/>
              </a:lnSpc>
              <a:buSzPts val="2100"/>
              <a:buFontTx/>
              <a:buChar char="-"/>
            </a:pPr>
            <a:endParaRPr lang="en-US" sz="1500" dirty="0">
              <a:solidFill>
                <a:schemeClr val="tx1"/>
              </a:solidFill>
              <a:sym typeface="Raleway SemiBold"/>
            </a:endParaRPr>
          </a:p>
          <a:p>
            <a:pPr marL="1009650" lvl="2" indent="0">
              <a:lnSpc>
                <a:spcPct val="115000"/>
              </a:lnSpc>
              <a:buSzPts val="2100"/>
            </a:pPr>
            <a:r>
              <a:rPr lang="en-US" sz="1500" dirty="0">
                <a:solidFill>
                  <a:schemeClr val="tx1"/>
                </a:solidFill>
                <a:sym typeface="Raleway SemiBold"/>
              </a:rPr>
              <a:t> from </a:t>
            </a:r>
            <a:r>
              <a:rPr lang="en-US" sz="1600" dirty="0">
                <a:solidFill>
                  <a:schemeClr val="dk1"/>
                </a:solidFill>
                <a:sym typeface="Raleway SemiBold"/>
              </a:rPr>
              <a:t>40 to 52 classroom hours</a:t>
            </a:r>
            <a:r>
              <a:rPr lang="en-US" sz="1500" dirty="0">
                <a:solidFill>
                  <a:schemeClr val="tx1"/>
                </a:solidFill>
                <a:sym typeface="Raleway SemiBold"/>
              </a:rPr>
              <a:t>, including at least a guided tour in the places of excellence of technological innovation in Emilia-Romagna</a:t>
            </a:r>
          </a:p>
        </p:txBody>
      </p:sp>
      <p:sp>
        <p:nvSpPr>
          <p:cNvPr id="213" name="Google Shape;213;g2479ca25e7e_1_0"/>
          <p:cNvSpPr txBox="1">
            <a:spLocks noGrp="1"/>
          </p:cNvSpPr>
          <p:nvPr>
            <p:ph type="title"/>
          </p:nvPr>
        </p:nvSpPr>
        <p:spPr>
          <a:xfrm>
            <a:off x="1229438" y="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 SemiBold"/>
              <a:buNone/>
            </a:pPr>
            <a:r>
              <a:rPr lang="it-IT" dirty="0" err="1"/>
              <a:t>What’s</a:t>
            </a:r>
            <a:r>
              <a:rPr lang="it-IT" dirty="0"/>
              <a:t> </a:t>
            </a:r>
            <a:r>
              <a:rPr lang="it-IT" dirty="0" err="1"/>
              <a:t>next</a:t>
            </a:r>
            <a:r>
              <a:rPr lang="it-IT" dirty="0"/>
              <a:t>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2941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468aac4021_0_0"/>
          <p:cNvSpPr txBox="1">
            <a:spLocks noGrp="1"/>
          </p:cNvSpPr>
          <p:nvPr>
            <p:ph type="ctrTitle"/>
          </p:nvPr>
        </p:nvSpPr>
        <p:spPr>
          <a:xfrm>
            <a:off x="589250" y="1275925"/>
            <a:ext cx="9722400" cy="6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 SemiBold"/>
              <a:buNone/>
            </a:pPr>
            <a:r>
              <a:rPr lang="it-IT" sz="3100"/>
              <a:t>AgendaDigitale@regione.emilia-romagna.it</a:t>
            </a:r>
            <a:endParaRPr sz="3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340</Words>
  <Application>Microsoft Office PowerPoint</Application>
  <PresentationFormat>Widescreen</PresentationFormat>
  <Paragraphs>38</Paragraphs>
  <Slides>8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Raleway</vt:lpstr>
      <vt:lpstr>Raleway SemiBold</vt:lpstr>
      <vt:lpstr>Tema di Office</vt:lpstr>
      <vt:lpstr>Emilia-Romagna  Digital Girls 2023</vt:lpstr>
      <vt:lpstr>Emilia-Romagna Digital Girls 2023</vt:lpstr>
      <vt:lpstr>Emilia-Romagna Digital Girls 2023</vt:lpstr>
      <vt:lpstr>Emilia-Romagna Digital Girls 2023</vt:lpstr>
      <vt:lpstr>Emilia-Romagna Digital Girls 2023</vt:lpstr>
      <vt:lpstr>We are proud because….</vt:lpstr>
      <vt:lpstr>What’s next?</vt:lpstr>
      <vt:lpstr>AgendaDigitale@regione.emilia-romagna.it</vt:lpstr>
    </vt:vector>
  </TitlesOfParts>
  <Company>Regione Emilia-Romagna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De Biasio Michela</dc:creator>
  <cp:lastModifiedBy>De Biasio Michela</cp:lastModifiedBy>
  <cp:revision>2</cp:revision>
  <dcterms:created xsi:type="dcterms:W3CDTF">2024-03-11T16:12:13Z</dcterms:created>
  <dcterms:modified xsi:type="dcterms:W3CDTF">2024-03-11T16:16:46Z</dcterms:modified>
</cp:coreProperties>
</file>